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99" r:id="rId11"/>
    <p:sldId id="302" r:id="rId12"/>
    <p:sldId id="264" r:id="rId13"/>
    <p:sldId id="265" r:id="rId14"/>
    <p:sldId id="266"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7" d="100"/>
          <a:sy n="97" d="100"/>
        </p:scale>
        <p:origin x="1368"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8697998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515601" cy="4351338"/>
          </a:xfrm>
          <a:prstGeom prst="rect">
            <a:avLst/>
          </a:prstGeom>
        </p:spPr>
        <p:txBody>
          <a:bodyPr lIns="91440" tIns="45720" rIns="91440" bIns="45720" anchor="t"/>
          <a:lstStyle/>
          <a:p>
            <a:pPr fontAlgn="base"/>
            <a:r>
              <a:rPr lang="en-US" sz="1400" dirty="0"/>
              <a:t>In the initial phases of our data science project, we conducted a comprehensive Exploratory Data Analysis (EDA) to gain valuable insights into the characteristics and patterns present in our dataset. EDA served as the foundation of our data-driven decision-making process. </a:t>
            </a:r>
          </a:p>
          <a:p>
            <a:pPr fontAlgn="base"/>
            <a:r>
              <a:rPr lang="en-US" sz="1400" dirty="0"/>
              <a:t>Exploratory data analysis (EDA) played a pivotal role in unraveling the intricacies of our dataset. Through hands-on examination of the data, we delved into its nuances and gained a deep understanding of its characteristics. Our approach involved meticulously examining individual data points, visualizing trends, and identifying patterns that might not be apparent through automated techniques alone. </a:t>
            </a:r>
          </a:p>
          <a:p>
            <a:pPr fontAlgn="base"/>
            <a:r>
              <a:rPr lang="en-US" sz="1400" dirty="0"/>
              <a:t>This EDA process allowed us to detect subtle outliers and anomalies that might have been overlooked otherwise. We used domain knowledge to guide our exploration, drawing upon subject matter expertise to interpret the data in a meaningful context. By scrutinizing the dataset, we unearthed valuable insights that had a direct impact on the subsequent data preprocessing and modeling phases of our project. EDA proved indispensable in ensuring that we thoroughly explored every facet of our data, leading to a richer and more nuanced understanding of the underlying information.</a:t>
            </a:r>
          </a:p>
          <a:p>
            <a:pPr algn="l" fontAlgn="base"/>
            <a:r>
              <a:rPr lang="en-US" sz="1400" b="0" i="0" dirty="0">
                <a:effectLst/>
              </a:rPr>
              <a:t>LINK: https://github.com/SpinningRevolver/IBM_Data_Science/blob/main/Week2/EDA_SQL_SQLLite.ipynb</a:t>
            </a:r>
          </a:p>
          <a:p>
            <a:pPr algn="l" fontAlgn="base"/>
            <a:endParaRPr lang="en-US" sz="1400" b="0" i="0" dirty="0">
              <a:effectLst/>
            </a:endParaRPr>
          </a:p>
          <a:p>
            <a:pPr>
              <a:lnSpc>
                <a:spcPct val="100000"/>
              </a:lnSpc>
              <a:spcBef>
                <a:spcPts val="1400"/>
              </a:spcBef>
            </a:pPr>
            <a:endParaRPr lang="en-US" sz="1400" dirty="0">
              <a:solidFill>
                <a:schemeClr val="accent3">
                  <a:lumMod val="25000"/>
                </a:schemeClr>
              </a:solidFill>
            </a:endParaRPr>
          </a:p>
          <a:p>
            <a:endParaRPr lang="en-US" sz="1400" dirty="0"/>
          </a:p>
          <a:p>
            <a:endParaRPr lang="en-US" sz="1400" dirty="0"/>
          </a:p>
          <a:p>
            <a:endParaRPr lang="en-US" sz="14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Exploratory Data Analysis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400" dirty="0">
                <a:solidFill>
                  <a:schemeClr val="accent3">
                    <a:lumMod val="25000"/>
                  </a:schemeClr>
                </a:solidFill>
              </a:rPr>
              <a:t>We began by visualizing the data through histograms, scatter plots, box plots, and other graphical representations to understand the distribution of variables, detect outliers, and identify potential relationships among features. Summary statistics, including measures of central tendency and variability, were computed to provide a high-level overview of the dataset's key attributes. </a:t>
            </a:r>
          </a:p>
          <a:p>
            <a:pPr>
              <a:lnSpc>
                <a:spcPct val="100000"/>
              </a:lnSpc>
              <a:spcBef>
                <a:spcPts val="1400"/>
              </a:spcBef>
            </a:pPr>
            <a:r>
              <a:rPr lang="en-US" sz="1400" dirty="0">
                <a:solidFill>
                  <a:schemeClr val="accent3">
                    <a:lumMod val="25000"/>
                  </a:schemeClr>
                </a:solidFill>
              </a:rPr>
              <a:t>We also conducted correlation analyses and heatmaps to explore pairwise relationships between variables. During this phase, we discovered intriguing trends, such as launch sites that have the highest number failure rate, sites that have had no successful rocket launch ever since and many more, which prompted further investigation. EDA not only enabled us to uncover critical insights but also guided our subsequent data preprocessing, feature selection, and modeling efforts, ensuring that our project was based on a solid understanding of the underlying data.</a:t>
            </a:r>
          </a:p>
          <a:p>
            <a:pPr>
              <a:lnSpc>
                <a:spcPct val="100000"/>
              </a:lnSpc>
              <a:spcBef>
                <a:spcPts val="1400"/>
              </a:spcBef>
            </a:pPr>
            <a:r>
              <a:rPr lang="en-US" sz="1400" dirty="0">
                <a:solidFill>
                  <a:schemeClr val="accent3">
                    <a:lumMod val="25000"/>
                  </a:schemeClr>
                </a:solidFill>
              </a:rPr>
              <a:t>LINK: https://github.com/SpinningRevolver/IBM_Data_Science/blob/main/Week2/EDA_Data_Visualization.ipynb</a:t>
            </a:r>
          </a:p>
          <a:p>
            <a:endParaRPr lang="en-US" sz="32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8434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Exploratory Data Analysis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Added markers to identify the location of SpaceX launch sites on the map.</a:t>
            </a:r>
          </a:p>
          <a:p>
            <a:pPr>
              <a:lnSpc>
                <a:spcPct val="100000"/>
              </a:lnSpc>
              <a:spcBef>
                <a:spcPts val="1400"/>
              </a:spcBef>
            </a:pPr>
            <a:r>
              <a:rPr lang="en-US" sz="1400" dirty="0">
                <a:solidFill>
                  <a:schemeClr val="accent3">
                    <a:lumMod val="25000"/>
                  </a:schemeClr>
                </a:solidFill>
              </a:rPr>
              <a:t>Added color-labeled markers to see all the successful and failed launch attempts that happened on the site.</a:t>
            </a:r>
          </a:p>
          <a:p>
            <a:pPr>
              <a:lnSpc>
                <a:spcPct val="100000"/>
              </a:lnSpc>
              <a:spcBef>
                <a:spcPts val="1400"/>
              </a:spcBef>
            </a:pPr>
            <a:r>
              <a:rPr lang="en-US" sz="1400" dirty="0">
                <a:solidFill>
                  <a:schemeClr val="accent3">
                    <a:lumMod val="25000"/>
                  </a:schemeClr>
                </a:solidFill>
              </a:rPr>
              <a:t>Added a </a:t>
            </a:r>
            <a:r>
              <a:rPr lang="en-US" sz="1400" dirty="0" err="1">
                <a:solidFill>
                  <a:schemeClr val="accent3">
                    <a:lumMod val="25000"/>
                  </a:schemeClr>
                </a:solidFill>
              </a:rPr>
              <a:t>PolyLine</a:t>
            </a:r>
            <a:r>
              <a:rPr lang="en-US" sz="1400" dirty="0">
                <a:solidFill>
                  <a:schemeClr val="accent3">
                    <a:lumMod val="25000"/>
                  </a:schemeClr>
                </a:solidFill>
              </a:rPr>
              <a:t> to identify the closest coastline, railway and highway on specific sites. This will be helpful in an emergency situation like if an ambulance needs to take the shortest route on site.</a:t>
            </a:r>
          </a:p>
          <a:p>
            <a:pPr>
              <a:lnSpc>
                <a:spcPct val="100000"/>
              </a:lnSpc>
              <a:spcBef>
                <a:spcPts val="1400"/>
              </a:spcBef>
            </a:pPr>
            <a:r>
              <a:rPr lang="en-US" sz="1400" dirty="0">
                <a:solidFill>
                  <a:schemeClr val="accent3">
                    <a:lumMod val="25000"/>
                  </a:schemeClr>
                </a:solidFill>
              </a:rPr>
              <a:t>LINK: https://github.com/SpinningRevolver/IBM_Data_Science/blob/main/Week3/Folium_LaunchSite_Location.ipynb</a:t>
            </a:r>
          </a:p>
          <a:p>
            <a:endParaRPr lang="en-US" sz="1400" dirty="0"/>
          </a:p>
          <a:p>
            <a:endParaRPr lang="en-US" sz="14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843449"/>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1400" dirty="0">
                <a:solidFill>
                  <a:schemeClr val="accent3">
                    <a:lumMod val="25000"/>
                  </a:schemeClr>
                </a:solidFill>
              </a:rPr>
              <a:t>Added a dropdown to be able to select a specific Space X rocket launch site.</a:t>
            </a:r>
          </a:p>
          <a:p>
            <a:pPr>
              <a:lnSpc>
                <a:spcPct val="100000"/>
              </a:lnSpc>
              <a:spcBef>
                <a:spcPts val="1400"/>
              </a:spcBef>
            </a:pPr>
            <a:r>
              <a:rPr lang="en-US" sz="1400" dirty="0">
                <a:solidFill>
                  <a:schemeClr val="accent3">
                    <a:lumMod val="25000"/>
                  </a:schemeClr>
                </a:solidFill>
              </a:rPr>
              <a:t>Added a slider to be able to increase or decrease. This enables the user to filter the payload being carried by the boosters.</a:t>
            </a:r>
          </a:p>
          <a:p>
            <a:pPr>
              <a:lnSpc>
                <a:spcPct val="100000"/>
              </a:lnSpc>
              <a:spcBef>
                <a:spcPts val="1400"/>
              </a:spcBef>
            </a:pPr>
            <a:r>
              <a:rPr lang="en-US" sz="1400" dirty="0">
                <a:solidFill>
                  <a:schemeClr val="accent3">
                    <a:lumMod val="25000"/>
                  </a:schemeClr>
                </a:solidFill>
              </a:rPr>
              <a:t>Added a pie chart to be able to see the total number of stage 1 rocket launch attempts per site.</a:t>
            </a:r>
          </a:p>
          <a:p>
            <a:pPr>
              <a:lnSpc>
                <a:spcPct val="100000"/>
              </a:lnSpc>
              <a:spcBef>
                <a:spcPts val="1400"/>
              </a:spcBef>
            </a:pPr>
            <a:r>
              <a:rPr lang="en-US" sz="1400" dirty="0">
                <a:solidFill>
                  <a:schemeClr val="accent3">
                    <a:lumMod val="25000"/>
                  </a:schemeClr>
                </a:solidFill>
              </a:rPr>
              <a:t>Added a sub-pie chart to be able to see a percentage comparison between successful and failed rocket launch attempts.</a:t>
            </a:r>
          </a:p>
          <a:p>
            <a:pPr>
              <a:lnSpc>
                <a:spcPct val="100000"/>
              </a:lnSpc>
              <a:spcBef>
                <a:spcPts val="1400"/>
              </a:spcBef>
            </a:pPr>
            <a:r>
              <a:rPr lang="en-US" sz="1400" dirty="0">
                <a:solidFill>
                  <a:schemeClr val="accent3">
                    <a:lumMod val="25000"/>
                  </a:schemeClr>
                </a:solidFill>
              </a:rPr>
              <a:t>Added a scatter plot to be able to see which boosters successfully carried a payload on a specific orbit. Users will also be able to increase or decrease the loaded payload carried by the boosters.</a:t>
            </a:r>
          </a:p>
          <a:p>
            <a:pPr>
              <a:lnSpc>
                <a:spcPct val="100000"/>
              </a:lnSpc>
              <a:spcBef>
                <a:spcPts val="1400"/>
              </a:spcBef>
            </a:pPr>
            <a:r>
              <a:rPr lang="en-US" sz="1400" dirty="0">
                <a:solidFill>
                  <a:schemeClr val="accent3">
                    <a:lumMod val="25000"/>
                  </a:schemeClr>
                </a:solidFill>
              </a:rPr>
              <a:t>LINK: https://github.com/SpinningRevolver/IBM_Data_Science/blob/main/Week3/Plotly_SpaceX_Launch_Records.py</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853283"/>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3174"/>
            <a:ext cx="9745589" cy="4936176"/>
          </a:xfrm>
          <a:prstGeom prst="rect">
            <a:avLst/>
          </a:prstGeom>
        </p:spPr>
        <p:txBody>
          <a:bodyPr>
            <a:noAutofit/>
          </a:bodyPr>
          <a:lstStyle/>
          <a:p>
            <a:pPr marL="342900" indent="-342900">
              <a:lnSpc>
                <a:spcPct val="100000"/>
              </a:lnSpc>
              <a:spcBef>
                <a:spcPts val="1400"/>
              </a:spcBef>
              <a:buFont typeface="+mj-lt"/>
              <a:buAutoNum type="arabicPeriod"/>
            </a:pPr>
            <a:r>
              <a:rPr lang="en-US" sz="1400" dirty="0">
                <a:solidFill>
                  <a:schemeClr val="accent3">
                    <a:lumMod val="25000"/>
                  </a:schemeClr>
                </a:solidFill>
              </a:rPr>
              <a:t>Import necessary libraries.</a:t>
            </a:r>
          </a:p>
          <a:p>
            <a:pPr marL="342900" indent="-342900">
              <a:lnSpc>
                <a:spcPct val="100000"/>
              </a:lnSpc>
              <a:spcBef>
                <a:spcPts val="1400"/>
              </a:spcBef>
              <a:buFont typeface="+mj-lt"/>
              <a:buAutoNum type="arabicPeriod"/>
            </a:pPr>
            <a:r>
              <a:rPr lang="en-US" sz="1400" dirty="0">
                <a:solidFill>
                  <a:schemeClr val="accent3">
                    <a:lumMod val="25000"/>
                  </a:schemeClr>
                </a:solidFill>
              </a:rPr>
              <a:t>Define auxiliary functions.</a:t>
            </a:r>
          </a:p>
          <a:p>
            <a:pPr marL="342900" indent="-342900">
              <a:lnSpc>
                <a:spcPct val="100000"/>
              </a:lnSpc>
              <a:spcBef>
                <a:spcPts val="1400"/>
              </a:spcBef>
              <a:buFont typeface="+mj-lt"/>
              <a:buAutoNum type="arabicPeriod"/>
            </a:pPr>
            <a:r>
              <a:rPr lang="en-US" sz="1400" dirty="0">
                <a:solidFill>
                  <a:schemeClr val="accent3">
                    <a:lumMod val="25000"/>
                  </a:schemeClr>
                </a:solidFill>
              </a:rPr>
              <a:t>Load </a:t>
            </a:r>
            <a:r>
              <a:rPr lang="en-US" sz="1400" dirty="0" err="1">
                <a:solidFill>
                  <a:schemeClr val="accent3">
                    <a:lumMod val="25000"/>
                  </a:schemeClr>
                </a:solidFill>
              </a:rPr>
              <a:t>DataFrame</a:t>
            </a:r>
            <a:r>
              <a:rPr lang="en-US" sz="1400" dirty="0">
                <a:solidFill>
                  <a:schemeClr val="accent3">
                    <a:lumMod val="25000"/>
                  </a:schemeClr>
                </a:solidFill>
              </a:rPr>
              <a:t>.</a:t>
            </a:r>
          </a:p>
          <a:p>
            <a:pPr marL="342900" indent="-342900">
              <a:lnSpc>
                <a:spcPct val="100000"/>
              </a:lnSpc>
              <a:spcBef>
                <a:spcPts val="1400"/>
              </a:spcBef>
              <a:buFont typeface="+mj-lt"/>
              <a:buAutoNum type="arabicPeriod"/>
            </a:pPr>
            <a:r>
              <a:rPr lang="en-US" sz="1400" dirty="0">
                <a:solidFill>
                  <a:schemeClr val="accent3">
                    <a:lumMod val="25000"/>
                  </a:schemeClr>
                </a:solidFill>
              </a:rPr>
              <a:t>Process 'Class' column to </a:t>
            </a:r>
            <a:r>
              <a:rPr lang="en-US" sz="1400" dirty="0" err="1">
                <a:solidFill>
                  <a:schemeClr val="accent3">
                    <a:lumMod val="25000"/>
                  </a:schemeClr>
                </a:solidFill>
              </a:rPr>
              <a:t>numpy</a:t>
            </a:r>
            <a:r>
              <a:rPr lang="en-US" sz="1400" dirty="0">
                <a:solidFill>
                  <a:schemeClr val="accent3">
                    <a:lumMod val="25000"/>
                  </a:schemeClr>
                </a:solidFill>
              </a:rPr>
              <a:t> array.</a:t>
            </a:r>
          </a:p>
          <a:p>
            <a:pPr marL="342900" indent="-342900">
              <a:lnSpc>
                <a:spcPct val="100000"/>
              </a:lnSpc>
              <a:spcBef>
                <a:spcPts val="1400"/>
              </a:spcBef>
              <a:buFont typeface="+mj-lt"/>
              <a:buAutoNum type="arabicPeriod"/>
            </a:pPr>
            <a:r>
              <a:rPr lang="en-US" sz="1400" dirty="0">
                <a:solidFill>
                  <a:schemeClr val="accent3">
                    <a:lumMod val="25000"/>
                  </a:schemeClr>
                </a:solidFill>
              </a:rPr>
              <a:t>Data Standardization.</a:t>
            </a:r>
          </a:p>
          <a:p>
            <a:pPr marL="342900" indent="-342900">
              <a:lnSpc>
                <a:spcPct val="100000"/>
              </a:lnSpc>
              <a:spcBef>
                <a:spcPts val="1400"/>
              </a:spcBef>
              <a:buFont typeface="+mj-lt"/>
              <a:buAutoNum type="arabicPeriod"/>
            </a:pPr>
            <a:r>
              <a:rPr lang="en-US" sz="1400" dirty="0">
                <a:solidFill>
                  <a:schemeClr val="accent3">
                    <a:lumMod val="25000"/>
                  </a:schemeClr>
                </a:solidFill>
              </a:rPr>
              <a:t>Split the data to train and test data.</a:t>
            </a:r>
          </a:p>
          <a:p>
            <a:pPr marL="342900" indent="-342900">
              <a:lnSpc>
                <a:spcPct val="100000"/>
              </a:lnSpc>
              <a:spcBef>
                <a:spcPts val="1400"/>
              </a:spcBef>
              <a:buFont typeface="+mj-lt"/>
              <a:buAutoNum type="arabicPeriod"/>
            </a:pPr>
            <a:r>
              <a:rPr lang="en-US" sz="1400" dirty="0">
                <a:solidFill>
                  <a:schemeClr val="accent3">
                    <a:lumMod val="25000"/>
                  </a:schemeClr>
                </a:solidFill>
              </a:rPr>
              <a:t>Create algorithm object.</a:t>
            </a:r>
          </a:p>
          <a:p>
            <a:pPr marL="342900" indent="-342900">
              <a:lnSpc>
                <a:spcPct val="100000"/>
              </a:lnSpc>
              <a:spcBef>
                <a:spcPts val="1400"/>
              </a:spcBef>
              <a:buFont typeface="+mj-lt"/>
              <a:buAutoNum type="arabicPeriod"/>
            </a:pPr>
            <a:r>
              <a:rPr lang="en-US" sz="1400" dirty="0">
                <a:solidFill>
                  <a:schemeClr val="accent3">
                    <a:lumMod val="25000"/>
                  </a:schemeClr>
                </a:solidFill>
              </a:rPr>
              <a:t>Load model to the object.</a:t>
            </a:r>
          </a:p>
          <a:p>
            <a:pPr marL="342900" indent="-342900">
              <a:lnSpc>
                <a:spcPct val="100000"/>
              </a:lnSpc>
              <a:spcBef>
                <a:spcPts val="1400"/>
              </a:spcBef>
              <a:buFont typeface="+mj-lt"/>
              <a:buAutoNum type="arabicPeriod"/>
            </a:pPr>
            <a:r>
              <a:rPr lang="en-US" sz="1400" dirty="0">
                <a:solidFill>
                  <a:schemeClr val="accent3">
                    <a:lumMod val="25000"/>
                  </a:schemeClr>
                </a:solidFill>
              </a:rPr>
              <a:t>Calculate model accuracy.</a:t>
            </a:r>
          </a:p>
          <a:p>
            <a:pPr marL="342900" indent="-342900">
              <a:lnSpc>
                <a:spcPct val="100000"/>
              </a:lnSpc>
              <a:spcBef>
                <a:spcPts val="1400"/>
              </a:spcBef>
              <a:buFont typeface="+mj-lt"/>
              <a:buAutoNum type="arabicPeriod"/>
            </a:pPr>
            <a:r>
              <a:rPr lang="en-US" sz="1400" dirty="0">
                <a:solidFill>
                  <a:schemeClr val="accent3">
                    <a:lumMod val="25000"/>
                  </a:schemeClr>
                </a:solidFill>
              </a:rPr>
              <a:t>Repeat steps 7 to 9 until we calculate the accuracy of all the chosen model algorithms.</a:t>
            </a:r>
          </a:p>
          <a:p>
            <a:pPr marL="342900" indent="-342900">
              <a:lnSpc>
                <a:spcPct val="100000"/>
              </a:lnSpc>
              <a:spcBef>
                <a:spcPts val="1400"/>
              </a:spcBef>
              <a:buFont typeface="+mj-lt"/>
              <a:buAutoNum type="arabicPeriod"/>
            </a:pPr>
            <a:r>
              <a:rPr lang="en-US" sz="1400" dirty="0">
                <a:solidFill>
                  <a:schemeClr val="accent3">
                    <a:lumMod val="25000"/>
                  </a:schemeClr>
                </a:solidFill>
              </a:rPr>
              <a:t>Compare the accuracy results of each model algorithm to one another.</a:t>
            </a:r>
          </a:p>
          <a:p>
            <a:pPr marL="342900" indent="-342900">
              <a:lnSpc>
                <a:spcPct val="100000"/>
              </a:lnSpc>
              <a:spcBef>
                <a:spcPts val="1400"/>
              </a:spcBef>
              <a:buFont typeface="+mj-lt"/>
              <a:buAutoNum type="arabicPeriod"/>
            </a:pPr>
            <a:r>
              <a:rPr lang="en-US" sz="1400" dirty="0">
                <a:solidFill>
                  <a:schemeClr val="accent3">
                    <a:lumMod val="25000"/>
                  </a:schemeClr>
                </a:solidFill>
              </a:rPr>
              <a:t>LINK: https://github.com/SpinningRevolver/IBM_Data_Science/blob/main/Week4/SpaceX_ML_Prediction.ipynb</a:t>
            </a:r>
          </a:p>
          <a:p>
            <a:pPr marL="342900" indent="-342900">
              <a:buFont typeface="+mj-lt"/>
              <a:buAutoNum type="arabicPeriod"/>
            </a:pPr>
            <a:endParaRPr lang="en-US" sz="14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843449"/>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444486" cy="40526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400" b="0" i="0" dirty="0">
                <a:solidFill>
                  <a:srgbClr val="374151"/>
                </a:solidFill>
                <a:effectLst/>
                <a:latin typeface="+mn-lt"/>
              </a:rPr>
              <a:t>In our data science project, predictive analysis takes center stage as we endeavor to forecast future outcomes and make proactive decisions. Leveraging a robust dataset and cutting-edge machine learning algorithms, we embarked on the journey of predictive modeling with the aim of providing valuable insights into the SpaceX rocket launch program. Our predictive models are designed to not only understand historical trends but also anticipate future events with a high degree of accuracy.</a:t>
            </a:r>
          </a:p>
          <a:p>
            <a:pPr algn="l"/>
            <a:r>
              <a:rPr lang="en-US" sz="1400" b="0" i="0" dirty="0">
                <a:solidFill>
                  <a:srgbClr val="374151"/>
                </a:solidFill>
                <a:effectLst/>
                <a:latin typeface="+mn-lt"/>
              </a:rPr>
              <a:t>To achieve this, we employed various machine learning techniques such as </a:t>
            </a:r>
            <a:r>
              <a:rPr lang="en-US" sz="1400" dirty="0">
                <a:solidFill>
                  <a:srgbClr val="374151"/>
                </a:solidFill>
                <a:latin typeface="+mn-lt"/>
              </a:rPr>
              <a:t>L</a:t>
            </a:r>
            <a:r>
              <a:rPr lang="en-US" sz="1400" b="0" i="0" dirty="0">
                <a:solidFill>
                  <a:srgbClr val="374151"/>
                </a:solidFill>
                <a:effectLst/>
                <a:latin typeface="+mn-lt"/>
              </a:rPr>
              <a:t>ogistic Regression, KNNs, Decision Trees and Support Vector Machine models which were selected based on their suitability for the task at hand. After an extensive feature engineering process to extract relevant information from the data, we split the dataset into training and testing sets to ensure the robustness of our models. The training data allowed our models to learn patterns, relationships, and dependencies within the data, while the testing data served as an evaluation ground for assessing model performance.</a:t>
            </a:r>
          </a:p>
          <a:p>
            <a:pPr algn="l"/>
            <a:r>
              <a:rPr lang="en-US" sz="1400" b="0" i="0" dirty="0">
                <a:solidFill>
                  <a:srgbClr val="374151"/>
                </a:solidFill>
                <a:effectLst/>
                <a:latin typeface="+mn-lt"/>
              </a:rPr>
              <a:t>The results of our predictive analysis are promising, with models achieving 83% accuracy. This level of accuracy empowers stakeholders to make informed decisions and implement preventive measures to mitigate potential risks or capitalize on opportunities.</a:t>
            </a:r>
          </a:p>
          <a:p>
            <a:pPr algn="l"/>
            <a:r>
              <a:rPr lang="en-US" sz="1400" b="0" i="0" dirty="0">
                <a:solidFill>
                  <a:srgbClr val="374151"/>
                </a:solidFill>
                <a:effectLst/>
                <a:latin typeface="+mn-lt"/>
              </a:rPr>
              <a:t>The predictive insights generated by our models can be invaluable for identifying whether </a:t>
            </a:r>
            <a:r>
              <a:rPr lang="en-US" sz="1400" dirty="0">
                <a:solidFill>
                  <a:srgbClr val="374151"/>
                </a:solidFill>
                <a:latin typeface="+mn-lt"/>
              </a:rPr>
              <a:t>the </a:t>
            </a:r>
            <a:r>
              <a:rPr lang="en-US" sz="1400" b="0" i="0" dirty="0">
                <a:solidFill>
                  <a:srgbClr val="374151"/>
                </a:solidFill>
                <a:effectLst/>
                <a:latin typeface="+mn-lt"/>
              </a:rPr>
              <a:t>stage 1 phase of a rocket launch program will succeed or fail. As we delve deeper into the details of our analysis in subsequent sections, we will further illustrate how our predictive models can be a powerful tool in shaping the future of the SpaceX rocket launch program.</a:t>
            </a:r>
          </a:p>
          <a:p>
            <a:pPr algn="l"/>
            <a:endParaRPr lang="en-US" sz="1400" b="0" i="0" dirty="0">
              <a:solidFill>
                <a:srgbClr val="374151"/>
              </a:solidFill>
              <a:effectLst/>
              <a:latin typeface="+mn-lt"/>
            </a:endParaRPr>
          </a:p>
          <a:p>
            <a:pPr algn="l"/>
            <a:endParaRPr lang="en-US" sz="1400" b="0" i="0" dirty="0">
              <a:solidFill>
                <a:srgbClr val="374151"/>
              </a:solidFill>
              <a:effectLst/>
              <a:latin typeface="+mn-lt"/>
            </a:endParaRPr>
          </a:p>
          <a:p>
            <a:pPr algn="l"/>
            <a:endParaRPr lang="en-US" sz="1400" b="0" i="0" dirty="0">
              <a:solidFill>
                <a:srgbClr val="374151"/>
              </a:solidFill>
              <a:effectLst/>
              <a:latin typeface="+mn-lt"/>
            </a:endParaRPr>
          </a:p>
          <a:p>
            <a:pPr algn="l"/>
            <a:endParaRPr lang="en-US" sz="1400" b="0" i="0" dirty="0">
              <a:solidFill>
                <a:srgbClr val="374151"/>
              </a:solidFill>
              <a:effectLst/>
              <a:latin typeface="+mn-lt"/>
            </a:endParaRPr>
          </a:p>
          <a:p>
            <a:pPr algn="l"/>
            <a:endParaRPr lang="en-US" sz="1400" b="0" i="0" dirty="0">
              <a:solidFill>
                <a:srgbClr val="374151"/>
              </a:solidFill>
              <a:effectLst/>
              <a:latin typeface="+mn-lt"/>
            </a:endParaRPr>
          </a:p>
          <a:p>
            <a:pPr algn="l"/>
            <a:endParaRPr lang="en-US" sz="1400" b="0" i="0" dirty="0">
              <a:solidFill>
                <a:srgbClr val="374151"/>
              </a:solidFill>
              <a:effectLst/>
              <a:latin typeface="+mn-lt"/>
            </a:endParaRPr>
          </a:p>
          <a:p>
            <a:pPr algn="l"/>
            <a:endParaRPr lang="en-US" sz="1400" b="0" i="0" dirty="0">
              <a:solidFill>
                <a:srgbClr val="374151"/>
              </a:solidFill>
              <a:effectLst/>
              <a:latin typeface="+mn-lt"/>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86311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SLC 40 has the highest number of launches attempted in the past.</a:t>
            </a:r>
          </a:p>
          <a:p>
            <a:pPr>
              <a:lnSpc>
                <a:spcPct val="100000"/>
              </a:lnSpc>
              <a:spcBef>
                <a:spcPts val="1400"/>
              </a:spcBef>
            </a:pPr>
            <a:r>
              <a:rPr lang="en-US" sz="1400" dirty="0">
                <a:solidFill>
                  <a:schemeClr val="accent3">
                    <a:lumMod val="25000"/>
                  </a:schemeClr>
                </a:solidFill>
              </a:rPr>
              <a:t>SLC 4E has the least amount of rocket launch attempts.</a:t>
            </a:r>
          </a:p>
          <a:p>
            <a:pPr>
              <a:lnSpc>
                <a:spcPct val="100000"/>
              </a:lnSpc>
              <a:spcBef>
                <a:spcPts val="1400"/>
              </a:spcBef>
            </a:pPr>
            <a:r>
              <a:rPr lang="en-US" sz="1400" dirty="0">
                <a:solidFill>
                  <a:schemeClr val="accent3">
                    <a:lumMod val="25000"/>
                  </a:schemeClr>
                </a:solidFill>
              </a:rPr>
              <a:t>SLC 4E only had three failed launch attempts.</a:t>
            </a:r>
          </a:p>
          <a:p>
            <a:pPr>
              <a:lnSpc>
                <a:spcPct val="100000"/>
              </a:lnSpc>
              <a:spcBef>
                <a:spcPts val="1400"/>
              </a:spcBef>
            </a:pPr>
            <a:r>
              <a:rPr lang="en-US" sz="1400" dirty="0">
                <a:solidFill>
                  <a:schemeClr val="accent3">
                    <a:lumMod val="25000"/>
                  </a:schemeClr>
                </a:solidFill>
              </a:rPr>
              <a:t>LC 39A has a more successful launch attempts record compared to SLC40 but SLC40 wins in sheer number of launch attempts.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Number of flights made per sites</a:t>
            </a:r>
            <a:endParaRPr lang="en-US" dirty="0">
              <a:solidFill>
                <a:srgbClr val="0B49CB"/>
              </a:solidFill>
            </a:endParaRPr>
          </a:p>
        </p:txBody>
      </p:sp>
      <p:pic>
        <p:nvPicPr>
          <p:cNvPr id="6" name="Picture 5">
            <a:extLst>
              <a:ext uri="{FF2B5EF4-FFF2-40B4-BE49-F238E27FC236}">
                <a16:creationId xmlns:a16="http://schemas.microsoft.com/office/drawing/2014/main" id="{DD4706EA-DF50-2598-2F48-E690E0DFBE90}"/>
              </a:ext>
            </a:extLst>
          </p:cNvPr>
          <p:cNvPicPr>
            <a:picLocks noChangeAspect="1"/>
          </p:cNvPicPr>
          <p:nvPr/>
        </p:nvPicPr>
        <p:blipFill>
          <a:blip r:embed="rId3"/>
          <a:stretch>
            <a:fillRect/>
          </a:stretch>
        </p:blipFill>
        <p:spPr>
          <a:xfrm>
            <a:off x="4983377" y="1573213"/>
            <a:ext cx="6343650" cy="429577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SLC 40 and LC39A both maxes out at 15,800KG</a:t>
            </a:r>
          </a:p>
          <a:p>
            <a:pPr>
              <a:lnSpc>
                <a:spcPct val="100000"/>
              </a:lnSpc>
              <a:spcBef>
                <a:spcPts val="1400"/>
              </a:spcBef>
            </a:pPr>
            <a:r>
              <a:rPr lang="en-US" sz="1400" dirty="0">
                <a:solidFill>
                  <a:schemeClr val="accent3">
                    <a:lumMod val="25000"/>
                  </a:schemeClr>
                </a:solidFill>
              </a:rPr>
              <a:t>SLC 4E only carries a maximum load of 10,000KG</a:t>
            </a:r>
          </a:p>
          <a:p>
            <a:pPr>
              <a:lnSpc>
                <a:spcPct val="100000"/>
              </a:lnSpc>
              <a:spcBef>
                <a:spcPts val="1400"/>
              </a:spcBef>
            </a:pPr>
            <a:r>
              <a:rPr lang="en-US" sz="1400" dirty="0">
                <a:solidFill>
                  <a:schemeClr val="accent3">
                    <a:lumMod val="25000"/>
                  </a:schemeClr>
                </a:solidFill>
              </a:rPr>
              <a:t>Only LC39A was able to successfully launch a rocket carrying a max payload.</a:t>
            </a:r>
          </a:p>
          <a:p>
            <a:pPr>
              <a:lnSpc>
                <a:spcPct val="100000"/>
              </a:lnSpc>
              <a:spcBef>
                <a:spcPts val="1400"/>
              </a:spcBef>
            </a:pPr>
            <a:r>
              <a:rPr lang="en-US" sz="1400" dirty="0">
                <a:solidFill>
                  <a:schemeClr val="accent3">
                    <a:lumMod val="25000"/>
                  </a:schemeClr>
                </a:solidFill>
              </a:rPr>
              <a:t>SLC40 was not able to launch a rocket that carried a maximum payload. </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to Launch Sites comparison</a:t>
            </a:r>
          </a:p>
        </p:txBody>
      </p:sp>
      <p:pic>
        <p:nvPicPr>
          <p:cNvPr id="6" name="Picture 5">
            <a:extLst>
              <a:ext uri="{FF2B5EF4-FFF2-40B4-BE49-F238E27FC236}">
                <a16:creationId xmlns:a16="http://schemas.microsoft.com/office/drawing/2014/main" id="{FD67311B-4756-7CBD-D857-683474860F02}"/>
              </a:ext>
            </a:extLst>
          </p:cNvPr>
          <p:cNvPicPr>
            <a:picLocks noChangeAspect="1"/>
          </p:cNvPicPr>
          <p:nvPr/>
        </p:nvPicPr>
        <p:blipFill>
          <a:blip r:embed="rId3"/>
          <a:stretch>
            <a:fillRect/>
          </a:stretch>
        </p:blipFill>
        <p:spPr>
          <a:xfrm>
            <a:off x="4980061" y="1872673"/>
            <a:ext cx="6305550" cy="415290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ESL1, GEO, HEO, SSO and VLEO are the only orbits that have a successful rocket launch.</a:t>
            </a:r>
          </a:p>
          <a:p>
            <a:pPr>
              <a:lnSpc>
                <a:spcPct val="100000"/>
              </a:lnSpc>
              <a:spcBef>
                <a:spcPts val="1400"/>
              </a:spcBef>
            </a:pPr>
            <a:r>
              <a:rPr lang="en-US" sz="1400" dirty="0">
                <a:solidFill>
                  <a:schemeClr val="accent3">
                    <a:lumMod val="25000"/>
                  </a:schemeClr>
                </a:solidFill>
              </a:rPr>
              <a:t>SO has no attempt record of launching a rocket into orbit.</a:t>
            </a:r>
          </a:p>
          <a:p>
            <a:pPr>
              <a:lnSpc>
                <a:spcPct val="100000"/>
              </a:lnSpc>
              <a:spcBef>
                <a:spcPts val="1400"/>
              </a:spcBef>
            </a:pPr>
            <a:r>
              <a:rPr lang="en-US" sz="1400" dirty="0">
                <a:solidFill>
                  <a:schemeClr val="accent3">
                    <a:lumMod val="25000"/>
                  </a:schemeClr>
                </a:solidFill>
              </a:rPr>
              <a:t>GTO, ISS, LEO, MEO and PO does not have any record of a successful rocket launch.</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per Orbit Type</a:t>
            </a:r>
            <a:endParaRPr lang="en-US" dirty="0">
              <a:solidFill>
                <a:srgbClr val="0B49CB"/>
              </a:solidFill>
            </a:endParaRPr>
          </a:p>
        </p:txBody>
      </p:sp>
      <p:pic>
        <p:nvPicPr>
          <p:cNvPr id="6" name="Picture 5">
            <a:extLst>
              <a:ext uri="{FF2B5EF4-FFF2-40B4-BE49-F238E27FC236}">
                <a16:creationId xmlns:a16="http://schemas.microsoft.com/office/drawing/2014/main" id="{73342BB4-0B22-42F2-1AB7-7E135E1A9501}"/>
              </a:ext>
            </a:extLst>
          </p:cNvPr>
          <p:cNvPicPr>
            <a:picLocks noChangeAspect="1"/>
          </p:cNvPicPr>
          <p:nvPr/>
        </p:nvPicPr>
        <p:blipFill>
          <a:blip r:embed="rId3"/>
          <a:stretch>
            <a:fillRect/>
          </a:stretch>
        </p:blipFill>
        <p:spPr>
          <a:xfrm>
            <a:off x="5942086" y="1539298"/>
            <a:ext cx="5343525" cy="448627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400" dirty="0">
                <a:solidFill>
                  <a:schemeClr val="accent3">
                    <a:lumMod val="25000"/>
                  </a:schemeClr>
                </a:solidFill>
                <a:latin typeface="+mn-lt"/>
              </a:rPr>
              <a:t>Executive Summary</a:t>
            </a:r>
          </a:p>
          <a:p>
            <a:pPr>
              <a:lnSpc>
                <a:spcPct val="100000"/>
              </a:lnSpc>
              <a:spcBef>
                <a:spcPts val="1400"/>
              </a:spcBef>
            </a:pPr>
            <a:r>
              <a:rPr lang="en-US" sz="1400" dirty="0">
                <a:solidFill>
                  <a:schemeClr val="accent3">
                    <a:lumMod val="25000"/>
                  </a:schemeClr>
                </a:solidFill>
                <a:latin typeface="+mn-lt"/>
              </a:rPr>
              <a:t>Introduction</a:t>
            </a:r>
          </a:p>
          <a:p>
            <a:pPr>
              <a:lnSpc>
                <a:spcPct val="100000"/>
              </a:lnSpc>
              <a:spcBef>
                <a:spcPts val="1400"/>
              </a:spcBef>
            </a:pPr>
            <a:r>
              <a:rPr lang="en-US" sz="1400" dirty="0">
                <a:solidFill>
                  <a:schemeClr val="accent3">
                    <a:lumMod val="25000"/>
                  </a:schemeClr>
                </a:solidFill>
                <a:latin typeface="+mn-lt"/>
              </a:rPr>
              <a:t>Methodology</a:t>
            </a:r>
          </a:p>
          <a:p>
            <a:pPr>
              <a:lnSpc>
                <a:spcPct val="100000"/>
              </a:lnSpc>
              <a:spcBef>
                <a:spcPts val="1400"/>
              </a:spcBef>
            </a:pPr>
            <a:r>
              <a:rPr lang="en-US" sz="1400" dirty="0">
                <a:solidFill>
                  <a:schemeClr val="accent3">
                    <a:lumMod val="25000"/>
                  </a:schemeClr>
                </a:solidFill>
                <a:latin typeface="+mn-lt"/>
              </a:rPr>
              <a:t>Results</a:t>
            </a:r>
          </a:p>
          <a:p>
            <a:pPr>
              <a:lnSpc>
                <a:spcPct val="100000"/>
              </a:lnSpc>
              <a:spcBef>
                <a:spcPts val="1400"/>
              </a:spcBef>
            </a:pPr>
            <a:r>
              <a:rPr lang="en-US" sz="1400" dirty="0">
                <a:solidFill>
                  <a:schemeClr val="accent3">
                    <a:lumMod val="25000"/>
                  </a:schemeClr>
                </a:solidFill>
                <a:latin typeface="+mn-lt"/>
              </a:rPr>
              <a:t>Conclusion</a:t>
            </a:r>
          </a:p>
          <a:p>
            <a:pPr>
              <a:lnSpc>
                <a:spcPct val="100000"/>
              </a:lnSpc>
              <a:spcBef>
                <a:spcPts val="1400"/>
              </a:spcBef>
            </a:pPr>
            <a:r>
              <a:rPr lang="en-US" sz="1400" dirty="0">
                <a:solidFill>
                  <a:schemeClr val="accent3">
                    <a:lumMod val="25000"/>
                  </a:schemeClr>
                </a:solidFill>
                <a:latin typeface="+mn-lt"/>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85328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VLEO, GTO and ISS are the orbits that has the highest number of launch attempts made.</a:t>
            </a:r>
          </a:p>
          <a:p>
            <a:pPr>
              <a:lnSpc>
                <a:spcPct val="100000"/>
              </a:lnSpc>
              <a:spcBef>
                <a:spcPts val="1400"/>
              </a:spcBef>
            </a:pPr>
            <a:r>
              <a:rPr lang="en-US" sz="1400" dirty="0">
                <a:solidFill>
                  <a:schemeClr val="accent3">
                    <a:lumMod val="25000"/>
                  </a:schemeClr>
                </a:solidFill>
              </a:rPr>
              <a:t>GEO’s one and only rocket launch attempt succeeded.</a:t>
            </a:r>
          </a:p>
          <a:p>
            <a:pPr>
              <a:lnSpc>
                <a:spcPct val="100000"/>
              </a:lnSpc>
              <a:spcBef>
                <a:spcPts val="1400"/>
              </a:spcBef>
            </a:pPr>
            <a:r>
              <a:rPr lang="en-US" sz="1400" dirty="0">
                <a:solidFill>
                  <a:schemeClr val="accent3">
                    <a:lumMod val="25000"/>
                  </a:schemeClr>
                </a:solidFill>
              </a:rPr>
              <a:t>ISS and GTO even though they have the most number of launch attempts also have the most number of launch failures.</a:t>
            </a:r>
          </a:p>
          <a:p>
            <a:pPr>
              <a:lnSpc>
                <a:spcPct val="100000"/>
              </a:lnSpc>
              <a:spcBef>
                <a:spcPts val="1400"/>
              </a:spcBef>
            </a:pPr>
            <a:r>
              <a:rPr lang="en-US" sz="1400" dirty="0">
                <a:solidFill>
                  <a:schemeClr val="accent3">
                    <a:lumMod val="25000"/>
                  </a:schemeClr>
                </a:solidFill>
              </a:rPr>
              <a:t>SSO, GEO and HEO are the only orbits that have no record of rocket launch failure.</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78143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Number of flights made per orbit</a:t>
            </a:r>
            <a:endParaRPr lang="en-US" dirty="0">
              <a:solidFill>
                <a:srgbClr val="0B49CB"/>
              </a:solidFill>
            </a:endParaRPr>
          </a:p>
        </p:txBody>
      </p:sp>
      <p:pic>
        <p:nvPicPr>
          <p:cNvPr id="6" name="Picture 5">
            <a:extLst>
              <a:ext uri="{FF2B5EF4-FFF2-40B4-BE49-F238E27FC236}">
                <a16:creationId xmlns:a16="http://schemas.microsoft.com/office/drawing/2014/main" id="{9C65D2CC-EE2B-D9CE-071F-1F54814C4145}"/>
              </a:ext>
            </a:extLst>
          </p:cNvPr>
          <p:cNvPicPr>
            <a:picLocks noChangeAspect="1"/>
          </p:cNvPicPr>
          <p:nvPr/>
        </p:nvPicPr>
        <p:blipFill>
          <a:blip r:embed="rId3"/>
          <a:stretch>
            <a:fillRect/>
          </a:stretch>
        </p:blipFill>
        <p:spPr>
          <a:xfrm>
            <a:off x="5703961" y="1805998"/>
            <a:ext cx="5581650" cy="421957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VLEO orbit is the only orbit that has a successful rocket launch attempt that carries a near maximum payload.</a:t>
            </a:r>
          </a:p>
          <a:p>
            <a:pPr>
              <a:lnSpc>
                <a:spcPct val="100000"/>
              </a:lnSpc>
              <a:spcBef>
                <a:spcPts val="1400"/>
              </a:spcBef>
            </a:pPr>
            <a:r>
              <a:rPr lang="en-US" sz="1400" dirty="0">
                <a:solidFill>
                  <a:schemeClr val="accent3">
                    <a:lumMod val="25000"/>
                  </a:schemeClr>
                </a:solidFill>
              </a:rPr>
              <a:t>Rockets that go to GTO orbit carries an average payload of 5,700KG</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810638"/>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to Orbit Type comparison</a:t>
            </a:r>
            <a:endParaRPr lang="en-US" dirty="0">
              <a:solidFill>
                <a:srgbClr val="0B49CB"/>
              </a:solidFill>
            </a:endParaRPr>
          </a:p>
        </p:txBody>
      </p:sp>
      <p:pic>
        <p:nvPicPr>
          <p:cNvPr id="6" name="Picture 5">
            <a:extLst>
              <a:ext uri="{FF2B5EF4-FFF2-40B4-BE49-F238E27FC236}">
                <a16:creationId xmlns:a16="http://schemas.microsoft.com/office/drawing/2014/main" id="{316858BB-4714-6CEE-119B-8526EA4DDE5C}"/>
              </a:ext>
            </a:extLst>
          </p:cNvPr>
          <p:cNvPicPr>
            <a:picLocks noChangeAspect="1"/>
          </p:cNvPicPr>
          <p:nvPr/>
        </p:nvPicPr>
        <p:blipFill>
          <a:blip r:embed="rId3"/>
          <a:stretch>
            <a:fillRect/>
          </a:stretch>
        </p:blipFill>
        <p:spPr>
          <a:xfrm>
            <a:off x="5551561" y="1815523"/>
            <a:ext cx="5734050" cy="421005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There’s been a steady increase in successful rocket launches since 2013.</a:t>
            </a:r>
          </a:p>
          <a:p>
            <a:pPr>
              <a:lnSpc>
                <a:spcPct val="100000"/>
              </a:lnSpc>
              <a:spcBef>
                <a:spcPts val="1400"/>
              </a:spcBef>
            </a:pPr>
            <a:r>
              <a:rPr lang="en-US" sz="1400" dirty="0">
                <a:solidFill>
                  <a:schemeClr val="accent3">
                    <a:lumMod val="25000"/>
                  </a:schemeClr>
                </a:solidFill>
              </a:rPr>
              <a:t>There was a spike in failed rocket launches around 2018.</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F1F5E059-1B60-8AAA-A744-48F929AA779C}"/>
              </a:ext>
            </a:extLst>
          </p:cNvPr>
          <p:cNvPicPr>
            <a:picLocks noChangeAspect="1"/>
          </p:cNvPicPr>
          <p:nvPr/>
        </p:nvPicPr>
        <p:blipFill>
          <a:blip r:embed="rId3"/>
          <a:stretch>
            <a:fillRect/>
          </a:stretch>
        </p:blipFill>
        <p:spPr>
          <a:xfrm>
            <a:off x="6065911" y="1863148"/>
            <a:ext cx="5219700" cy="416242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142067"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This graph shows the SpaceX rocket launch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869156"/>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1736C9EC-6BCE-6168-73FE-24A2935FC757}"/>
              </a:ext>
            </a:extLst>
          </p:cNvPr>
          <p:cNvPicPr>
            <a:picLocks noChangeAspect="1"/>
          </p:cNvPicPr>
          <p:nvPr/>
        </p:nvPicPr>
        <p:blipFill>
          <a:blip r:embed="rId3"/>
          <a:stretch>
            <a:fillRect/>
          </a:stretch>
        </p:blipFill>
        <p:spPr>
          <a:xfrm>
            <a:off x="4024312" y="2782094"/>
            <a:ext cx="4143375" cy="243840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701345"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The image on the left shows the list of records for the launch sites that start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0"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47F747AC-04BA-7E56-B05F-EF947FAC9264}"/>
              </a:ext>
            </a:extLst>
          </p:cNvPr>
          <p:cNvPicPr>
            <a:picLocks noChangeAspect="1"/>
          </p:cNvPicPr>
          <p:nvPr/>
        </p:nvPicPr>
        <p:blipFill>
          <a:blip r:embed="rId3"/>
          <a:stretch>
            <a:fillRect/>
          </a:stretch>
        </p:blipFill>
        <p:spPr>
          <a:xfrm>
            <a:off x="5643716" y="1825625"/>
            <a:ext cx="5641895" cy="419994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This image shows the total payload mass launch by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2ED70CAF-5FA0-C099-55A4-3AC072AD0A3F}"/>
              </a:ext>
            </a:extLst>
          </p:cNvPr>
          <p:cNvPicPr>
            <a:picLocks noChangeAspect="1"/>
          </p:cNvPicPr>
          <p:nvPr/>
        </p:nvPicPr>
        <p:blipFill>
          <a:blip r:embed="rId3"/>
          <a:stretch>
            <a:fillRect/>
          </a:stretch>
        </p:blipFill>
        <p:spPr>
          <a:xfrm>
            <a:off x="2038350" y="2886869"/>
            <a:ext cx="8115300" cy="222885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The image shows the average payload mass carried by a Booster named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80310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44534512-103C-1A28-5EED-CBB8AA73A8A1}"/>
              </a:ext>
            </a:extLst>
          </p:cNvPr>
          <p:cNvPicPr>
            <a:picLocks noChangeAspect="1"/>
          </p:cNvPicPr>
          <p:nvPr/>
        </p:nvPicPr>
        <p:blipFill>
          <a:blip r:embed="rId3"/>
          <a:stretch>
            <a:fillRect/>
          </a:stretch>
        </p:blipFill>
        <p:spPr>
          <a:xfrm>
            <a:off x="3208411" y="2772569"/>
            <a:ext cx="5638800" cy="245745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400" dirty="0">
                <a:solidFill>
                  <a:schemeClr val="accent3">
                    <a:lumMod val="25000"/>
                  </a:schemeClr>
                </a:solidFill>
              </a:rPr>
              <a:t>The image shows the first successful landing date achieved in a ground pad.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D2C2E372-50EC-7E07-EB84-CF9CAFA29D87}"/>
              </a:ext>
            </a:extLst>
          </p:cNvPr>
          <p:cNvPicPr>
            <a:picLocks noChangeAspect="1"/>
          </p:cNvPicPr>
          <p:nvPr/>
        </p:nvPicPr>
        <p:blipFill>
          <a:blip r:embed="rId3"/>
          <a:stretch>
            <a:fillRect/>
          </a:stretch>
        </p:blipFill>
        <p:spPr>
          <a:xfrm>
            <a:off x="1289123" y="2487325"/>
            <a:ext cx="9477375" cy="254317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400" dirty="0">
                <a:solidFill>
                  <a:schemeClr val="accent3">
                    <a:lumMod val="25000"/>
                  </a:schemeClr>
                </a:solidFill>
              </a:rPr>
              <a:t>The image shows the names of the boosters which have successfully landed on a drone ship and had payload mass greater than 4000 but less than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832427"/>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9AABE01-D4F2-80D9-3FB2-DD956B293A1D}"/>
              </a:ext>
            </a:extLst>
          </p:cNvPr>
          <p:cNvPicPr>
            <a:picLocks noChangeAspect="1"/>
          </p:cNvPicPr>
          <p:nvPr/>
        </p:nvPicPr>
        <p:blipFill>
          <a:blip r:embed="rId3"/>
          <a:stretch>
            <a:fillRect/>
          </a:stretch>
        </p:blipFill>
        <p:spPr>
          <a:xfrm>
            <a:off x="1255786" y="2558473"/>
            <a:ext cx="9544050" cy="346710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The image shows the total number of successful and failed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F4F55443-FAC6-CDED-E6EF-B25469D36C8D}"/>
              </a:ext>
            </a:extLst>
          </p:cNvPr>
          <p:cNvPicPr>
            <a:picLocks noChangeAspect="1"/>
          </p:cNvPicPr>
          <p:nvPr/>
        </p:nvPicPr>
        <p:blipFill>
          <a:blip r:embed="rId3"/>
          <a:stretch>
            <a:fillRect/>
          </a:stretch>
        </p:blipFill>
        <p:spPr>
          <a:xfrm>
            <a:off x="1341511" y="2534264"/>
            <a:ext cx="9372600" cy="262890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8125"/>
            <a:ext cx="10326708" cy="313572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400" dirty="0">
                <a:solidFill>
                  <a:schemeClr val="accent3">
                    <a:lumMod val="25000"/>
                  </a:schemeClr>
                </a:solidFill>
                <a:latin typeface="+mn-lt"/>
              </a:rPr>
              <a:t>In the age of data-driven decision-making, our data science project has been instrumental in providing actionable insights and solutions to address SpaceX rocket launch program. Our project embarked on a comprehensive journey to harness the power of data, employing advanced analytics techniques to extract meaningful patterns and drive informed decisions. </a:t>
            </a:r>
          </a:p>
          <a:p>
            <a:pPr>
              <a:lnSpc>
                <a:spcPct val="100000"/>
              </a:lnSpc>
              <a:spcBef>
                <a:spcPts val="1400"/>
              </a:spcBef>
            </a:pPr>
            <a:r>
              <a:rPr lang="en-US" sz="1400" dirty="0">
                <a:solidFill>
                  <a:schemeClr val="accent3">
                    <a:lumMod val="25000"/>
                  </a:schemeClr>
                </a:solidFill>
                <a:latin typeface="+mn-lt"/>
              </a:rPr>
              <a:t>Over the course of this project, we meticulously collected, cleaned, and analyzed a diverse dataset from various sources, encompassing the scope of SpaceX rocket launch data. Through rigorous exploratory data analysis (EDA) and feature engineering, we unveiled key trends, identified critical factors impacting whether a stage 1 rocket launch phase will succeed or fail, and developed predictive models with an accuracy of 83%. These models not only enable us to predict if a rocket launch will succeed or fail but also provide a deeper understanding of the underlying dynamics. </a:t>
            </a:r>
          </a:p>
          <a:p>
            <a:pPr>
              <a:lnSpc>
                <a:spcPct val="100000"/>
              </a:lnSpc>
              <a:spcBef>
                <a:spcPts val="1400"/>
              </a:spcBef>
            </a:pPr>
            <a:r>
              <a:rPr lang="en-US" sz="1400" dirty="0">
                <a:solidFill>
                  <a:schemeClr val="accent3">
                    <a:lumMod val="25000"/>
                  </a:schemeClr>
                </a:solidFill>
                <a:latin typeface="+mn-lt"/>
              </a:rPr>
              <a:t>Our findings have far-reaching implications, including [what launch sites have the most successful stage 1 launches or what kind of rocket boosters are efficient when carrying a certain load, which can lead to improved operational efficiency, cost savings, and enhanced decision-making. We are confident that the insights derived from this data science project will be pivotal in achieving successful stage 1 rocket launch phase, and we look forward to discussing the detailed results, methodology, and next steps in this report.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The image shows the list of names of the boosters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804553E3-B391-EDA5-BD84-6DB93C96DA82}"/>
              </a:ext>
            </a:extLst>
          </p:cNvPr>
          <p:cNvPicPr>
            <a:picLocks noChangeAspect="1"/>
          </p:cNvPicPr>
          <p:nvPr/>
        </p:nvPicPr>
        <p:blipFill>
          <a:blip r:embed="rId3"/>
          <a:stretch>
            <a:fillRect/>
          </a:stretch>
        </p:blipFill>
        <p:spPr>
          <a:xfrm>
            <a:off x="2863859" y="2175813"/>
            <a:ext cx="6327903" cy="3650961"/>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400" dirty="0">
                <a:solidFill>
                  <a:schemeClr val="accent3">
                    <a:lumMod val="25000"/>
                  </a:schemeClr>
                </a:solidFill>
              </a:rPr>
              <a:t>Image shows the list of the failed landing outcomes in drone ships, their booster versions, and launch site names for in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830303"/>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B8D8D143-C106-58C7-3842-016508C2ABE3}"/>
              </a:ext>
            </a:extLst>
          </p:cNvPr>
          <p:cNvPicPr>
            <a:picLocks noChangeAspect="1"/>
          </p:cNvPicPr>
          <p:nvPr/>
        </p:nvPicPr>
        <p:blipFill>
          <a:blip r:embed="rId3"/>
          <a:stretch>
            <a:fillRect/>
          </a:stretch>
        </p:blipFill>
        <p:spPr>
          <a:xfrm>
            <a:off x="1457325" y="2415598"/>
            <a:ext cx="9277350" cy="36099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400" dirty="0">
                <a:solidFill>
                  <a:schemeClr val="accent3">
                    <a:lumMod val="25000"/>
                  </a:schemeClr>
                </a:solidFill>
              </a:rPr>
              <a:t>The image shows the rank of the count of landing outcomes (such as Failure (drone ship) or Success (ground pad)) between the dates 2010-06-04 and 2017-03-20,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0" y="8081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5C265684-608C-AC06-0237-E3232EED117A}"/>
              </a:ext>
            </a:extLst>
          </p:cNvPr>
          <p:cNvPicPr>
            <a:picLocks noChangeAspect="1"/>
          </p:cNvPicPr>
          <p:nvPr/>
        </p:nvPicPr>
        <p:blipFill>
          <a:blip r:embed="rId3"/>
          <a:stretch>
            <a:fillRect/>
          </a:stretch>
        </p:blipFill>
        <p:spPr>
          <a:xfrm>
            <a:off x="975554" y="2660650"/>
            <a:ext cx="9334500" cy="311467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two black dots on the map are the SpaceX launch site locations. </a:t>
            </a:r>
          </a:p>
          <a:p>
            <a:pPr>
              <a:lnSpc>
                <a:spcPct val="100000"/>
              </a:lnSpc>
              <a:spcBef>
                <a:spcPts val="1400"/>
              </a:spcBef>
            </a:pPr>
            <a:r>
              <a:rPr lang="en-US" sz="2200" dirty="0">
                <a:solidFill>
                  <a:schemeClr val="accent3">
                    <a:lumMod val="25000"/>
                  </a:schemeClr>
                </a:solidFill>
                <a:latin typeface="Abadi"/>
              </a:rPr>
              <a:t>It is important to apply appropriate zoom levels on the map to be able to see all the tagged locations.</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site locations</a:t>
            </a:r>
          </a:p>
        </p:txBody>
      </p:sp>
      <p:pic>
        <p:nvPicPr>
          <p:cNvPr id="6" name="Picture 5">
            <a:extLst>
              <a:ext uri="{FF2B5EF4-FFF2-40B4-BE49-F238E27FC236}">
                <a16:creationId xmlns:a16="http://schemas.microsoft.com/office/drawing/2014/main" id="{2E4C7025-69FC-F051-606E-24A915D71CCD}"/>
              </a:ext>
            </a:extLst>
          </p:cNvPr>
          <p:cNvPicPr>
            <a:picLocks noChangeAspect="1"/>
          </p:cNvPicPr>
          <p:nvPr/>
        </p:nvPicPr>
        <p:blipFill>
          <a:blip r:embed="rId3"/>
          <a:stretch>
            <a:fillRect/>
          </a:stretch>
        </p:blipFill>
        <p:spPr>
          <a:xfrm>
            <a:off x="2271252" y="3223314"/>
            <a:ext cx="7093974" cy="295364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400" dirty="0">
                <a:solidFill>
                  <a:schemeClr val="accent3">
                    <a:lumMod val="25000"/>
                  </a:schemeClr>
                </a:solidFill>
              </a:rPr>
              <a:t>LC39A will be used as an example. In this image, we can see the successful and failed rocket launch that happened on the LC39A launch site.  </a:t>
            </a:r>
          </a:p>
          <a:p>
            <a:pPr>
              <a:lnSpc>
                <a:spcPct val="100000"/>
              </a:lnSpc>
              <a:spcBef>
                <a:spcPts val="1400"/>
              </a:spcBef>
            </a:pPr>
            <a:r>
              <a:rPr lang="en-US" sz="1400" dirty="0">
                <a:solidFill>
                  <a:schemeClr val="accent3">
                    <a:lumMod val="25000"/>
                  </a:schemeClr>
                </a:solidFill>
              </a:rPr>
              <a:t>Green represents a successful rocket launch and red means a failed launch.</a:t>
            </a:r>
          </a:p>
          <a:p>
            <a:pPr marL="0" indent="0">
              <a:spcBef>
                <a:spcPts val="1400"/>
              </a:spcBef>
              <a:buNone/>
            </a:pPr>
            <a:endParaRPr lang="en-US" sz="1400"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756875"/>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Visual representation for successful and failed launches</a:t>
            </a:r>
          </a:p>
        </p:txBody>
      </p:sp>
      <p:pic>
        <p:nvPicPr>
          <p:cNvPr id="4" name="Picture 3">
            <a:extLst>
              <a:ext uri="{FF2B5EF4-FFF2-40B4-BE49-F238E27FC236}">
                <a16:creationId xmlns:a16="http://schemas.microsoft.com/office/drawing/2014/main" id="{2AB80629-7466-773F-CD99-3EF1273FB8A5}"/>
              </a:ext>
            </a:extLst>
          </p:cNvPr>
          <p:cNvPicPr>
            <a:picLocks noChangeAspect="1"/>
          </p:cNvPicPr>
          <p:nvPr/>
        </p:nvPicPr>
        <p:blipFill>
          <a:blip r:embed="rId3"/>
          <a:stretch>
            <a:fillRect/>
          </a:stretch>
        </p:blipFill>
        <p:spPr>
          <a:xfrm>
            <a:off x="3372609" y="2865026"/>
            <a:ext cx="3694868" cy="288684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1400" dirty="0">
                <a:solidFill>
                  <a:schemeClr val="accent3">
                    <a:lumMod val="25000"/>
                  </a:schemeClr>
                </a:solidFill>
              </a:rPr>
              <a:t>We will be using the SLC40 Launch Site as an example. In this image, we can identify which coastline and what highway is the nearest to SLC40 Launch Site. This will be useful for emergency situations like if an ambulance or emergency personnel needs to find the nearest route on site.  </a:t>
            </a:r>
          </a:p>
          <a:p>
            <a:pPr>
              <a:lnSpc>
                <a:spcPct val="100000"/>
              </a:lnSpc>
              <a:spcBef>
                <a:spcPts val="1400"/>
              </a:spcBef>
            </a:pPr>
            <a:endParaRPr lang="en-US" sz="1400" dirty="0">
              <a:solidFill>
                <a:schemeClr val="accent3">
                  <a:lumMod val="25000"/>
                </a:schemeClr>
              </a:solidFill>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Nearest coastline, city, railway &amp; highway on a launch site</a:t>
            </a:r>
          </a:p>
        </p:txBody>
      </p:sp>
      <p:pic>
        <p:nvPicPr>
          <p:cNvPr id="4" name="Picture 3">
            <a:extLst>
              <a:ext uri="{FF2B5EF4-FFF2-40B4-BE49-F238E27FC236}">
                <a16:creationId xmlns:a16="http://schemas.microsoft.com/office/drawing/2014/main" id="{F6D7A728-6DF4-B864-3097-FF30F1D7E7EC}"/>
              </a:ext>
            </a:extLst>
          </p:cNvPr>
          <p:cNvPicPr>
            <a:picLocks noChangeAspect="1"/>
          </p:cNvPicPr>
          <p:nvPr/>
        </p:nvPicPr>
        <p:blipFill>
          <a:blip r:embed="rId3"/>
          <a:stretch>
            <a:fillRect/>
          </a:stretch>
        </p:blipFill>
        <p:spPr>
          <a:xfrm>
            <a:off x="2507225" y="2608999"/>
            <a:ext cx="5871109" cy="310027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400" dirty="0">
                <a:solidFill>
                  <a:schemeClr val="accent3">
                    <a:lumMod val="25000"/>
                  </a:schemeClr>
                </a:solidFill>
              </a:rPr>
              <a:t>LC39A has the highest amount of rocket launch attempts followed by LC40.</a:t>
            </a:r>
          </a:p>
          <a:p>
            <a:pPr>
              <a:lnSpc>
                <a:spcPct val="100000"/>
              </a:lnSpc>
              <a:spcBef>
                <a:spcPts val="1400"/>
              </a:spcBef>
            </a:pPr>
            <a:r>
              <a:rPr lang="en-US" sz="1400" dirty="0">
                <a:solidFill>
                  <a:schemeClr val="accent3">
                    <a:lumMod val="25000"/>
                  </a:schemeClr>
                </a:solidFill>
              </a:rPr>
              <a:t>This graph does not identify whether a rocket launch attempt is successful or not.</a:t>
            </a:r>
          </a:p>
          <a:p>
            <a:pPr>
              <a:lnSpc>
                <a:spcPct val="100000"/>
              </a:lnSpc>
              <a:spcBef>
                <a:spcPts val="1400"/>
              </a:spcBef>
            </a:pPr>
            <a:r>
              <a:rPr lang="en-US" sz="1400" dirty="0">
                <a:solidFill>
                  <a:schemeClr val="accent3">
                    <a:lumMod val="25000"/>
                  </a:schemeClr>
                </a:solidFill>
              </a:rPr>
              <a:t>The site that has the least amount of rocket launch attempts is SLC40 followed by SLC4E.</a:t>
            </a:r>
          </a:p>
          <a:p>
            <a:pPr>
              <a:lnSpc>
                <a:spcPct val="100000"/>
              </a:lnSpc>
              <a:spcBef>
                <a:spcPts val="1400"/>
              </a:spcBef>
            </a:pPr>
            <a:r>
              <a:rPr lang="en-US" sz="1400" dirty="0">
                <a:solidFill>
                  <a:schemeClr val="accent3">
                    <a:lumMod val="25000"/>
                  </a:schemeClr>
                </a:solidFill>
              </a:rPr>
              <a:t>This pie graph only indicates the total number of rocket launch attempts per launch site.</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0" y="85944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launch attempts per launch sites</a:t>
            </a:r>
          </a:p>
        </p:txBody>
      </p:sp>
      <p:pic>
        <p:nvPicPr>
          <p:cNvPr id="7" name="Picture 6">
            <a:extLst>
              <a:ext uri="{FF2B5EF4-FFF2-40B4-BE49-F238E27FC236}">
                <a16:creationId xmlns:a16="http://schemas.microsoft.com/office/drawing/2014/main" id="{5C97822E-15CD-D7A9-5491-DDBF650149AA}"/>
              </a:ext>
            </a:extLst>
          </p:cNvPr>
          <p:cNvPicPr>
            <a:picLocks noChangeAspect="1"/>
          </p:cNvPicPr>
          <p:nvPr/>
        </p:nvPicPr>
        <p:blipFill>
          <a:blip r:embed="rId3"/>
          <a:stretch>
            <a:fillRect/>
          </a:stretch>
        </p:blipFill>
        <p:spPr>
          <a:xfrm>
            <a:off x="2762865" y="3580995"/>
            <a:ext cx="6133804" cy="2444578"/>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1400" dirty="0">
                <a:solidFill>
                  <a:schemeClr val="accent3">
                    <a:lumMod val="25000"/>
                  </a:schemeClr>
                </a:solidFill>
              </a:rPr>
              <a:t>In this image, we check the percentage of success rate compared to failure rate of the launch site LC39A.</a:t>
            </a:r>
          </a:p>
          <a:p>
            <a:pPr>
              <a:lnSpc>
                <a:spcPct val="100000"/>
              </a:lnSpc>
              <a:spcBef>
                <a:spcPts val="1400"/>
              </a:spcBef>
            </a:pPr>
            <a:r>
              <a:rPr lang="en-US" sz="1400" dirty="0">
                <a:solidFill>
                  <a:schemeClr val="accent3">
                    <a:lumMod val="25000"/>
                  </a:schemeClr>
                </a:solidFill>
              </a:rPr>
              <a:t>The image on the previous slide only shows the total launch attempts per site. Selecting a specific site will instead show a pie graph comparing the successful and failed launch attempts at the selected site.</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34027"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for LC39A Site</a:t>
            </a:r>
          </a:p>
        </p:txBody>
      </p:sp>
      <p:pic>
        <p:nvPicPr>
          <p:cNvPr id="4" name="Picture 3">
            <a:extLst>
              <a:ext uri="{FF2B5EF4-FFF2-40B4-BE49-F238E27FC236}">
                <a16:creationId xmlns:a16="http://schemas.microsoft.com/office/drawing/2014/main" id="{E59FE123-59FB-46FE-1AFB-EE6108C2746C}"/>
              </a:ext>
            </a:extLst>
          </p:cNvPr>
          <p:cNvPicPr>
            <a:picLocks noChangeAspect="1"/>
          </p:cNvPicPr>
          <p:nvPr/>
        </p:nvPicPr>
        <p:blipFill>
          <a:blip r:embed="rId3"/>
          <a:stretch>
            <a:fillRect/>
          </a:stretch>
        </p:blipFill>
        <p:spPr>
          <a:xfrm>
            <a:off x="4070556" y="3014596"/>
            <a:ext cx="3438512" cy="285034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833619"/>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97169"/>
            <a:ext cx="10399485" cy="345661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1400" dirty="0">
                <a:solidFill>
                  <a:schemeClr val="accent3">
                    <a:lumMod val="25000"/>
                  </a:schemeClr>
                </a:solidFill>
                <a:latin typeface="+mn-lt"/>
              </a:rPr>
              <a:t>In today's data-driven world, organizations are faced with an unprecedented influx of information. This abundance of data presents both opportunities and challenges. To harness the power of this wealth of information, businesses are increasingly turning to data science—a multidisciplinary field that combines domain expertise, statistical analysis, machine learning, and data engineering. Our data science project, titled ‘SpaceX rocket launch research’, aims to leverage these advanced techniques to solve a critical problem and extract actionable insights from a complex dataset.</a:t>
            </a:r>
          </a:p>
          <a:p>
            <a:pPr>
              <a:spcBef>
                <a:spcPts val="1400"/>
              </a:spcBef>
            </a:pPr>
            <a:r>
              <a:rPr lang="en-US" sz="1400" dirty="0">
                <a:solidFill>
                  <a:schemeClr val="accent3">
                    <a:lumMod val="25000"/>
                  </a:schemeClr>
                </a:solidFill>
                <a:latin typeface="+mn-lt"/>
              </a:rPr>
              <a:t>The objective of this project is to identify whether the stage 1 process of a rocket launch will succeed or fail based on historical data. As organizations strive for more informed decision-making and seek to optimize their operations, data science has emerged as a crucial tool to unlock the hidden potential within data. Through this project, we seek to address the challenges faced by SpaceX and provide solutions that are both data-driven and practical. </a:t>
            </a:r>
          </a:p>
          <a:p>
            <a:pPr>
              <a:spcBef>
                <a:spcPts val="1400"/>
              </a:spcBef>
            </a:pPr>
            <a:r>
              <a:rPr lang="en-US" sz="1400" dirty="0">
                <a:solidFill>
                  <a:schemeClr val="accent3">
                    <a:lumMod val="25000"/>
                  </a:schemeClr>
                </a:solidFill>
                <a:latin typeface="+mn-lt"/>
              </a:rPr>
              <a:t>In this report, we will outline our methodology, data collection process, analysis techniques, and the results of our investigation. Ultimately, our goal is to offer valuable insights and recommendations that can drive positive change and decision-making within SpaceX Technologies Corporation.</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1400" dirty="0">
                <a:solidFill>
                  <a:schemeClr val="accent3">
                    <a:lumMod val="25000"/>
                  </a:schemeClr>
                </a:solidFill>
              </a:rPr>
              <a:t>This scatter plot applies to all launch sites. It shows which boosters have the highest success and failure rate according to the payload it’s carrying. </a:t>
            </a:r>
          </a:p>
          <a:p>
            <a:pPr>
              <a:lnSpc>
                <a:spcPct val="100000"/>
              </a:lnSpc>
              <a:spcBef>
                <a:spcPts val="1400"/>
              </a:spcBef>
            </a:pPr>
            <a:r>
              <a:rPr lang="en-US" sz="1400" dirty="0">
                <a:solidFill>
                  <a:schemeClr val="accent3">
                    <a:lumMod val="25000"/>
                  </a:schemeClr>
                </a:solidFill>
              </a:rPr>
              <a:t>In the graph, we can see that the FT Booster performs the best when carrying a payload at around 2,000KG – 6,000KG. We can say that it’s a booster tailored for carrying middleweight payloads.</a:t>
            </a:r>
          </a:p>
          <a:p>
            <a:pPr>
              <a:lnSpc>
                <a:spcPct val="100000"/>
              </a:lnSpc>
              <a:spcBef>
                <a:spcPts val="1400"/>
              </a:spcBef>
            </a:pPr>
            <a:r>
              <a:rPr lang="en-US" sz="1400" dirty="0">
                <a:solidFill>
                  <a:schemeClr val="accent3">
                    <a:lumMod val="25000"/>
                  </a:schemeClr>
                </a:solidFill>
              </a:rPr>
              <a:t> The B4 booster is the most capable one as it is the only booster capable of carrying payloads at around 9,000 to 10,000KG mark.</a:t>
            </a:r>
          </a:p>
          <a:p>
            <a:pPr>
              <a:lnSpc>
                <a:spcPct val="100000"/>
              </a:lnSpc>
              <a:spcBef>
                <a:spcPts val="1400"/>
              </a:spcBef>
            </a:pPr>
            <a:r>
              <a:rPr lang="en-US" sz="1400" dirty="0">
                <a:solidFill>
                  <a:schemeClr val="accent3">
                    <a:lumMod val="25000"/>
                  </a:schemeClr>
                </a:solidFill>
              </a:rPr>
              <a:t>The v1.1 booster has the highest number of failure rates.</a:t>
            </a:r>
          </a:p>
          <a:p>
            <a:pPr>
              <a:lnSpc>
                <a:spcPct val="100000"/>
              </a:lnSpc>
              <a:spcBef>
                <a:spcPts val="1400"/>
              </a:spcBef>
            </a:pPr>
            <a:endParaRPr lang="en-US" sz="1400" dirty="0">
              <a:solidFill>
                <a:schemeClr val="accent3">
                  <a:lumMod val="25000"/>
                </a:schemeClr>
              </a:solidFill>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 per Payload</a:t>
            </a:r>
          </a:p>
        </p:txBody>
      </p:sp>
      <p:pic>
        <p:nvPicPr>
          <p:cNvPr id="4" name="Picture 3">
            <a:extLst>
              <a:ext uri="{FF2B5EF4-FFF2-40B4-BE49-F238E27FC236}">
                <a16:creationId xmlns:a16="http://schemas.microsoft.com/office/drawing/2014/main" id="{11077871-BF28-70E6-86D2-2C064A276DFC}"/>
              </a:ext>
            </a:extLst>
          </p:cNvPr>
          <p:cNvPicPr>
            <a:picLocks noChangeAspect="1"/>
          </p:cNvPicPr>
          <p:nvPr/>
        </p:nvPicPr>
        <p:blipFill>
          <a:blip r:embed="rId3"/>
          <a:stretch>
            <a:fillRect/>
          </a:stretch>
        </p:blipFill>
        <p:spPr>
          <a:xfrm>
            <a:off x="770011" y="3746090"/>
            <a:ext cx="10414662" cy="229873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650842"/>
            <a:ext cx="10515600" cy="3811588"/>
          </a:xfrm>
          <a:prstGeom prst="rect">
            <a:avLst/>
          </a:prstGeom>
        </p:spPr>
        <p:txBody>
          <a:bodyPr vert="horz" lIns="91440" tIns="45720" rIns="91440" bIns="45720" rtlCol="0" anchor="t">
            <a:normAutofit/>
          </a:bodyPr>
          <a:lstStyle/>
          <a:p>
            <a:pPr>
              <a:lnSpc>
                <a:spcPct val="100000"/>
              </a:lnSpc>
              <a:spcBef>
                <a:spcPts val="1400"/>
              </a:spcBef>
            </a:pPr>
            <a:r>
              <a:rPr lang="en-US" sz="1400" dirty="0">
                <a:solidFill>
                  <a:schemeClr val="accent3">
                    <a:lumMod val="25000"/>
                  </a:schemeClr>
                </a:solidFill>
              </a:rPr>
              <a:t>All four machine learning algorithms have the same accuracy.</a:t>
            </a:r>
          </a:p>
          <a:p>
            <a:pPr>
              <a:lnSpc>
                <a:spcPct val="100000"/>
              </a:lnSpc>
              <a:spcBef>
                <a:spcPts val="1400"/>
              </a:spcBef>
            </a:pPr>
            <a:r>
              <a:rPr lang="en-US" sz="1400" dirty="0">
                <a:solidFill>
                  <a:schemeClr val="accent3">
                    <a:lumMod val="25000"/>
                  </a:schemeClr>
                </a:solidFill>
              </a:rPr>
              <a:t>This determines that there is an 83% chance of success for stage 1 rocket launch.</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846521"/>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32947112-4FB5-19FB-5B86-97488170AE05}"/>
              </a:ext>
            </a:extLst>
          </p:cNvPr>
          <p:cNvPicPr>
            <a:picLocks noChangeAspect="1"/>
          </p:cNvPicPr>
          <p:nvPr/>
        </p:nvPicPr>
        <p:blipFill>
          <a:blip r:embed="rId3"/>
          <a:stretch>
            <a:fillRect/>
          </a:stretch>
        </p:blipFill>
        <p:spPr>
          <a:xfrm>
            <a:off x="3329766" y="2514509"/>
            <a:ext cx="5396088" cy="294792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All four machine learning algorithms have the same confusion matrix.</a:t>
            </a:r>
          </a:p>
          <a:p>
            <a:pPr>
              <a:lnSpc>
                <a:spcPct val="100000"/>
              </a:lnSpc>
              <a:spcBef>
                <a:spcPts val="1400"/>
              </a:spcBef>
            </a:pPr>
            <a:r>
              <a:rPr lang="en-US" sz="1400" dirty="0">
                <a:solidFill>
                  <a:schemeClr val="accent3">
                    <a:lumMod val="25000"/>
                  </a:schemeClr>
                </a:solidFill>
              </a:rPr>
              <a:t>According to the confusion matrix outputted by the algorithms, we can say that the model is accurate as it was able to predict True Positive in a fairly accurate manner. </a:t>
            </a:r>
          </a:p>
          <a:p>
            <a:pPr>
              <a:lnSpc>
                <a:spcPct val="100000"/>
              </a:lnSpc>
              <a:spcBef>
                <a:spcPts val="1400"/>
              </a:spcBef>
            </a:pPr>
            <a:r>
              <a:rPr lang="en-US" sz="1400" dirty="0">
                <a:solidFill>
                  <a:schemeClr val="accent3">
                    <a:lumMod val="25000"/>
                  </a:schemeClr>
                </a:solidFill>
              </a:rPr>
              <a:t>Top Left = True Negative, Top Right = False Positive, Lower Left = False Negative, Lower Right = True Positive</a:t>
            </a:r>
          </a:p>
          <a:p>
            <a:pPr>
              <a:lnSpc>
                <a:spcPct val="100000"/>
              </a:lnSpc>
              <a:spcBef>
                <a:spcPts val="1400"/>
              </a:spcBef>
            </a:pPr>
            <a:r>
              <a:rPr lang="en-US" sz="1400" dirty="0">
                <a:solidFill>
                  <a:schemeClr val="accent3">
                    <a:lumMod val="25000"/>
                  </a:schemeClr>
                </a:solidFill>
              </a:rPr>
              <a:t>FP and FN are indicators of error in prediction. A good model is one which has high TP and TN rates, while low FP and FN rates.</a:t>
            </a:r>
          </a:p>
          <a:p>
            <a:pPr>
              <a:lnSpc>
                <a:spcPct val="100000"/>
              </a:lnSpc>
              <a:spcBef>
                <a:spcPts val="1400"/>
              </a:spcBef>
            </a:pPr>
            <a:endParaRPr lang="en-US" sz="1400" dirty="0">
              <a:solidFill>
                <a:schemeClr val="accent3">
                  <a:lumMod val="25000"/>
                </a:schemeClr>
              </a:solidFill>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823006"/>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F5D6679-7AA4-311C-B29A-41AF56BD4B64}"/>
              </a:ext>
            </a:extLst>
          </p:cNvPr>
          <p:cNvPicPr>
            <a:picLocks noChangeAspect="1"/>
          </p:cNvPicPr>
          <p:nvPr/>
        </p:nvPicPr>
        <p:blipFill>
          <a:blip r:embed="rId3"/>
          <a:stretch>
            <a:fillRect/>
          </a:stretch>
        </p:blipFill>
        <p:spPr>
          <a:xfrm>
            <a:off x="3382297" y="3825734"/>
            <a:ext cx="3232674" cy="260147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All of the four models used have 83% accuracy.</a:t>
            </a:r>
          </a:p>
          <a:p>
            <a:pPr>
              <a:lnSpc>
                <a:spcPct val="100000"/>
              </a:lnSpc>
              <a:spcBef>
                <a:spcPts val="1400"/>
              </a:spcBef>
            </a:pPr>
            <a:r>
              <a:rPr lang="en-US" sz="1400" dirty="0">
                <a:solidFill>
                  <a:schemeClr val="accent3">
                    <a:lumMod val="25000"/>
                  </a:schemeClr>
                </a:solidFill>
              </a:rPr>
              <a:t>All four model algorithms have been put in a confusion matrix and are able to determine True Positives accurately. It means it does not delineate too far if a stage 1 rocket launch phase will succeed or fail in the process.</a:t>
            </a:r>
          </a:p>
          <a:p>
            <a:pPr>
              <a:lnSpc>
                <a:spcPct val="100000"/>
              </a:lnSpc>
              <a:spcBef>
                <a:spcPts val="1400"/>
              </a:spcBef>
            </a:pPr>
            <a:r>
              <a:rPr lang="en-US" sz="1400" dirty="0">
                <a:solidFill>
                  <a:schemeClr val="accent3">
                    <a:lumMod val="25000"/>
                  </a:schemeClr>
                </a:solidFill>
              </a:rPr>
              <a:t>False Positives and False Negatives only have 0 and 3 hits which means the models do not falsely tag events.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853286"/>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rPr>
              <a:t>https://github.com/SpinningRevolver/IBM_Data_Science/tree/main</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515600" cy="377777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sz="1400" dirty="0">
                <a:solidFill>
                  <a:schemeClr val="accent3">
                    <a:lumMod val="25000"/>
                  </a:schemeClr>
                </a:solidFill>
                <a:latin typeface="+mn-lt"/>
              </a:rPr>
              <a:t>Data collection via API:</a:t>
            </a:r>
          </a:p>
          <a:p>
            <a:pPr>
              <a:lnSpc>
                <a:spcPct val="120000"/>
              </a:lnSpc>
              <a:spcBef>
                <a:spcPts val="1400"/>
              </a:spcBef>
            </a:pPr>
            <a:r>
              <a:rPr lang="en-US" sz="1400" dirty="0">
                <a:solidFill>
                  <a:schemeClr val="accent3">
                    <a:lumMod val="25000"/>
                  </a:schemeClr>
                </a:solidFill>
                <a:latin typeface="+mn-lt"/>
              </a:rPr>
              <a:t>Data Collection via </a:t>
            </a:r>
            <a:r>
              <a:rPr lang="en-US" sz="1400" dirty="0" err="1">
                <a:solidFill>
                  <a:schemeClr val="accent3">
                    <a:lumMod val="25000"/>
                  </a:schemeClr>
                </a:solidFill>
                <a:latin typeface="+mn-lt"/>
              </a:rPr>
              <a:t>WebScraping</a:t>
            </a:r>
            <a:endParaRPr lang="en-US" sz="1400" dirty="0">
              <a:solidFill>
                <a:schemeClr val="accent3">
                  <a:lumMod val="25000"/>
                </a:schemeClr>
              </a:solidFill>
              <a:latin typeface="+mn-lt"/>
            </a:endParaRPr>
          </a:p>
          <a:p>
            <a:pPr>
              <a:lnSpc>
                <a:spcPct val="120000"/>
              </a:lnSpc>
              <a:spcBef>
                <a:spcPts val="1400"/>
              </a:spcBef>
            </a:pPr>
            <a:r>
              <a:rPr lang="en-US" sz="1400" dirty="0">
                <a:solidFill>
                  <a:schemeClr val="accent3">
                    <a:lumMod val="25000"/>
                  </a:schemeClr>
                </a:solidFill>
                <a:latin typeface="+mn-lt"/>
              </a:rPr>
              <a:t>Perform Data Wrangling</a:t>
            </a:r>
          </a:p>
          <a:p>
            <a:pPr>
              <a:lnSpc>
                <a:spcPct val="120000"/>
              </a:lnSpc>
              <a:spcBef>
                <a:spcPts val="1400"/>
              </a:spcBef>
            </a:pPr>
            <a:r>
              <a:rPr lang="en-US" sz="1400" dirty="0">
                <a:solidFill>
                  <a:schemeClr val="accent3">
                    <a:lumMod val="25000"/>
                  </a:schemeClr>
                </a:solidFill>
                <a:latin typeface="+mn-lt"/>
              </a:rPr>
              <a:t>Perform Exploratory Data Analysis (EDA) using Visualization</a:t>
            </a:r>
          </a:p>
          <a:p>
            <a:pPr>
              <a:lnSpc>
                <a:spcPct val="120000"/>
              </a:lnSpc>
              <a:spcBef>
                <a:spcPts val="1400"/>
              </a:spcBef>
            </a:pPr>
            <a:r>
              <a:rPr lang="en-US" sz="1400" dirty="0">
                <a:solidFill>
                  <a:schemeClr val="accent3">
                    <a:lumMod val="25000"/>
                  </a:schemeClr>
                </a:solidFill>
                <a:latin typeface="+mn-lt"/>
              </a:rPr>
              <a:t>Perform Exploratory Data Analysis (EDA) using SQL</a:t>
            </a:r>
          </a:p>
          <a:p>
            <a:pPr>
              <a:lnSpc>
                <a:spcPct val="120000"/>
              </a:lnSpc>
              <a:spcBef>
                <a:spcPts val="1400"/>
              </a:spcBef>
            </a:pPr>
            <a:r>
              <a:rPr lang="en-US" sz="1400" dirty="0">
                <a:solidFill>
                  <a:schemeClr val="accent3">
                    <a:lumMod val="25000"/>
                  </a:schemeClr>
                </a:solidFill>
                <a:latin typeface="+mn-lt"/>
              </a:rPr>
              <a:t>Perform interactive visual analytics using Folium</a:t>
            </a:r>
          </a:p>
          <a:p>
            <a:pPr>
              <a:lnSpc>
                <a:spcPct val="120000"/>
              </a:lnSpc>
              <a:spcBef>
                <a:spcPts val="1400"/>
              </a:spcBef>
            </a:pPr>
            <a:r>
              <a:rPr lang="en-US" sz="1400" dirty="0">
                <a:solidFill>
                  <a:schemeClr val="accent3">
                    <a:lumMod val="25000"/>
                  </a:schemeClr>
                </a:solidFill>
                <a:latin typeface="+mn-lt"/>
              </a:rPr>
              <a:t>Perform interactive visual analytics using </a:t>
            </a:r>
            <a:r>
              <a:rPr lang="en-US" sz="1400" dirty="0" err="1">
                <a:solidFill>
                  <a:schemeClr val="accent3">
                    <a:lumMod val="25000"/>
                  </a:schemeClr>
                </a:solidFill>
                <a:latin typeface="+mn-lt"/>
              </a:rPr>
              <a:t>Plotly</a:t>
            </a:r>
            <a:r>
              <a:rPr lang="en-US" sz="1400" dirty="0">
                <a:solidFill>
                  <a:schemeClr val="accent3">
                    <a:lumMod val="25000"/>
                  </a:schemeClr>
                </a:solidFill>
                <a:latin typeface="+mn-lt"/>
              </a:rPr>
              <a:t> Dash</a:t>
            </a:r>
          </a:p>
          <a:p>
            <a:pPr>
              <a:lnSpc>
                <a:spcPct val="120000"/>
              </a:lnSpc>
              <a:spcBef>
                <a:spcPts val="1400"/>
              </a:spcBef>
            </a:pPr>
            <a:r>
              <a:rPr lang="en-US" sz="1400" dirty="0">
                <a:solidFill>
                  <a:schemeClr val="accent3">
                    <a:lumMod val="25000"/>
                  </a:schemeClr>
                </a:solidFill>
                <a:latin typeface="+mn-lt"/>
              </a:rPr>
              <a:t>Perform predictive analysis using classification models</a:t>
            </a:r>
          </a:p>
          <a:p>
            <a:pPr>
              <a:lnSpc>
                <a:spcPct val="100000"/>
              </a:lnSpc>
              <a:spcBef>
                <a:spcPts val="1400"/>
              </a:spcBef>
            </a:pPr>
            <a:endParaRPr lang="en-US" sz="1400" dirty="0">
              <a:solidFill>
                <a:schemeClr val="accent3">
                  <a:lumMod val="25000"/>
                </a:schemeClr>
              </a:solidFill>
              <a:latin typeface="+mn-lt"/>
            </a:endParaRPr>
          </a:p>
          <a:p>
            <a:pPr>
              <a:lnSpc>
                <a:spcPct val="100000"/>
              </a:lnSpc>
              <a:spcBef>
                <a:spcPts val="1400"/>
              </a:spcBef>
            </a:pPr>
            <a:endParaRPr lang="en-US" sz="1400" dirty="0">
              <a:solidFill>
                <a:schemeClr val="accent3">
                  <a:lumMod val="25000"/>
                </a:schemeClr>
              </a:solidFill>
              <a:latin typeface="+mn-lt"/>
            </a:endParaRPr>
          </a:p>
          <a:p>
            <a:pPr>
              <a:lnSpc>
                <a:spcPct val="100000"/>
              </a:lnSpc>
              <a:spcBef>
                <a:spcPts val="1400"/>
              </a:spcBef>
            </a:pPr>
            <a:endParaRPr lang="en-US" sz="1400" dirty="0">
              <a:solidFill>
                <a:schemeClr val="accent3">
                  <a:lumMod val="25000"/>
                </a:schemeClr>
              </a:solidFill>
              <a:latin typeface="+mn-lt"/>
            </a:endParaRPr>
          </a:p>
          <a:p>
            <a:pPr>
              <a:lnSpc>
                <a:spcPct val="100000"/>
              </a:lnSpc>
              <a:spcBef>
                <a:spcPts val="1400"/>
              </a:spcBef>
            </a:pPr>
            <a:endParaRPr lang="en-US" sz="1400" dirty="0">
              <a:solidFill>
                <a:schemeClr val="accent3">
                  <a:lumMod val="25000"/>
                </a:schemeClr>
              </a:solidFill>
              <a:latin typeface="+mn-lt"/>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10464873" cy="4225925"/>
          </a:xfrm>
          <a:prstGeom prst="rect">
            <a:avLst/>
          </a:prstGeom>
        </p:spPr>
        <p:txBody>
          <a:bodyPr vert="horz" lIns="91440" tIns="45720" rIns="91440" bIns="45720" rtlCol="0" anchor="t">
            <a:normAutofit/>
          </a:bodyPr>
          <a:lstStyle/>
          <a:p>
            <a:r>
              <a:rPr lang="en-US" sz="1400" dirty="0"/>
              <a:t>The data collection phase identifies and accesses relevant data sources. Our primary dataset was sourced from SpaceX, an American aerospace manufacturer and space transportation company founded by entrepreneur Elon Musk in 2002. SpaceX is headquartered in Hawthorne, California. The company's primary mission is to reduce space transportation costs and enable the colonization of Mars. The dataset encompassed rocket launch data and covered a time span between 2010 - 2020, which was deemed suitable for our analysis. </a:t>
            </a:r>
          </a:p>
          <a:p>
            <a:r>
              <a:rPr lang="en-US" sz="1400" dirty="0"/>
              <a:t>Additionally, we supplemented our primary dataset with SpaceX rocket launch data from 2010 to 2020, such as to enrich our analysis and capture additional contextual information. </a:t>
            </a:r>
          </a:p>
          <a:p>
            <a:r>
              <a:rPr lang="en-US" sz="1400" dirty="0"/>
              <a:t>Data was collected in CSV format and underwent numerous and rigorous quality checks to ensure consistency and integrity. Furthermore, we handled missing values by not including them in a visualization or graphs, and outliers were addressed through the removal process if deemed necessary. </a:t>
            </a:r>
          </a:p>
          <a:p>
            <a:r>
              <a:rPr lang="en-US" sz="1400" dirty="0"/>
              <a:t>The entire data collection process adhered to ethical and legal guidelines, including obtaining necessary permissions and ensuring data privacy compliance.</a:t>
            </a:r>
          </a:p>
          <a:p>
            <a:r>
              <a:rPr lang="en-US" sz="1400" dirty="0"/>
              <a:t>LINK: https://github.com/SpinningRevolver/IBM_Data_Science/blob/main/Week1/SpaceX_Data_Collection_API.ipynb</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820738" y="81317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API</a:t>
            </a:r>
          </a:p>
        </p:txBody>
      </p:sp>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10363200" cy="3811587"/>
          </a:xfrm>
          <a:prstGeom prst="rect">
            <a:avLst/>
          </a:prstGeom>
        </p:spPr>
        <p:txBody>
          <a:bodyPr lIns="91440" tIns="45720" rIns="91440" bIns="45720" anchor="t">
            <a:noAutofit/>
          </a:bodyPr>
          <a:lstStyle/>
          <a:p>
            <a:pPr>
              <a:lnSpc>
                <a:spcPct val="100000"/>
              </a:lnSpc>
              <a:spcBef>
                <a:spcPts val="1400"/>
              </a:spcBef>
            </a:pPr>
            <a:r>
              <a:rPr lang="en-US" sz="1400" dirty="0">
                <a:solidFill>
                  <a:schemeClr val="accent3">
                    <a:lumMod val="25000"/>
                  </a:schemeClr>
                </a:solidFill>
              </a:rPr>
              <a:t>In order to acquire the necessary data for our data science project, we employed web scraping techniques as a pivotal data collection strategy. Web scraping involved programmatically extracting information from various websites and web pages relevant to our research objectives. We utilized Python as our primary programming language for web scraping, along with libraries such as </a:t>
            </a:r>
            <a:r>
              <a:rPr lang="en-US" sz="1400" dirty="0" err="1">
                <a:solidFill>
                  <a:schemeClr val="accent3">
                    <a:lumMod val="25000"/>
                  </a:schemeClr>
                </a:solidFill>
              </a:rPr>
              <a:t>BeautifulSoup</a:t>
            </a:r>
            <a:r>
              <a:rPr lang="en-US" sz="1400" dirty="0">
                <a:solidFill>
                  <a:schemeClr val="accent3">
                    <a:lumMod val="25000"/>
                  </a:schemeClr>
                </a:solidFill>
              </a:rPr>
              <a:t> and Scrapy, which enabled us to navigate and parse HTML and XML structures effectively. </a:t>
            </a:r>
          </a:p>
          <a:p>
            <a:pPr>
              <a:lnSpc>
                <a:spcPct val="100000"/>
              </a:lnSpc>
              <a:spcBef>
                <a:spcPts val="1400"/>
              </a:spcBef>
            </a:pPr>
            <a:r>
              <a:rPr lang="en-US" sz="1400" dirty="0">
                <a:solidFill>
                  <a:schemeClr val="accent3">
                    <a:lumMod val="25000"/>
                  </a:schemeClr>
                </a:solidFill>
              </a:rPr>
              <a:t>Our web scraping process involved identifying the specific web sources and pages that contained the desired data, defining the structure of the target information, and writing custom scripts to extract data elements, including text, tables, and images. We also incorporated robust error-handling mechanisms to handle unexpected variations in website layouts and content. </a:t>
            </a:r>
          </a:p>
          <a:p>
            <a:pPr>
              <a:lnSpc>
                <a:spcPct val="100000"/>
              </a:lnSpc>
              <a:spcBef>
                <a:spcPts val="1400"/>
              </a:spcBef>
            </a:pPr>
            <a:r>
              <a:rPr lang="en-US" sz="1400" dirty="0">
                <a:solidFill>
                  <a:schemeClr val="accent3">
                    <a:lumMod val="25000"/>
                  </a:schemeClr>
                </a:solidFill>
              </a:rPr>
              <a:t>Ethical considerations and compliance with website terms of service were paramount throughout the web scraping process, and we ensured that we did not overload servers with excessive requests. The scraped data was subsequently cleaned, transformed, and integrated into our project's dataset, providing valuable insights for our data analysis and modeling phases.</a:t>
            </a:r>
          </a:p>
          <a:p>
            <a:pPr>
              <a:lnSpc>
                <a:spcPct val="100000"/>
              </a:lnSpc>
              <a:spcBef>
                <a:spcPts val="1400"/>
              </a:spcBef>
            </a:pPr>
            <a:r>
              <a:rPr lang="en-US" sz="1400" dirty="0">
                <a:solidFill>
                  <a:schemeClr val="accent3">
                    <a:lumMod val="25000"/>
                  </a:schemeClr>
                </a:solidFill>
              </a:rPr>
              <a:t>LINK: https://github.com/SpinningRevolver/IBM_Data_Science/blob/main/Week1/SpaceX_WebScraping.ipynb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770011" y="809819"/>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r>
              <a:rPr lang="en-US" sz="1400" dirty="0"/>
              <a:t>Data wrangling played a crucial role in preparing our raw dataset for analysis and modeling. Our dataset, obtained from various sources, arrived in an unstructured and often messy format. The data wrangling process involved a series of systematic steps to clean, transform, and structure the data into a more suitable and usable format. </a:t>
            </a:r>
          </a:p>
          <a:p>
            <a:r>
              <a:rPr lang="en-US" sz="1400" dirty="0"/>
              <a:t>This included handling missing values by employing techniques like imputation or removal, dealing with outliers, and addressing inconsistencies and inaccuracies in the data. We performed data type conversions to ensure consistency and compatibility among variables. Additionally, we conducted feature engineering to create new meaningful variables and extracted relevant information from text or date fields when necessary. </a:t>
            </a:r>
          </a:p>
          <a:p>
            <a:r>
              <a:rPr lang="en-US" sz="1400" dirty="0"/>
              <a:t>Data normalization and scaling were applied to bring variables to a consistent scale for modeling purposes. This rigorous data wrangling process was essential for ensuring data quality, reducing noise, and enhancing the overall reliability of our dataset, setting the stage for robust and meaningful data analysis and modeling."</a:t>
            </a:r>
          </a:p>
          <a:p>
            <a:r>
              <a:rPr lang="en-US" sz="1400" dirty="0"/>
              <a:t>LINK: https://github.com/SpinningRevolver/IBM_Data_Science/blob/main/Week1/SpaceX_Data_Wrangling.ipynb</a:t>
            </a:r>
          </a:p>
          <a:p>
            <a:endParaRPr lang="en-US" sz="1400" dirty="0"/>
          </a:p>
          <a:p>
            <a:endParaRPr lang="en-US" sz="14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79902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2207</TotalTime>
  <Words>3475</Words>
  <Application>Microsoft Office PowerPoint</Application>
  <PresentationFormat>Widescreen</PresentationFormat>
  <Paragraphs>221</Paragraphs>
  <Slides>46</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Justine Remosura</cp:lastModifiedBy>
  <cp:revision>200</cp:revision>
  <dcterms:created xsi:type="dcterms:W3CDTF">2021-04-29T18:58:34Z</dcterms:created>
  <dcterms:modified xsi:type="dcterms:W3CDTF">2023-09-04T15:25:27Z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